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x="18288000" cy="10287000"/>
  <p:notesSz cx="6858000" cy="9144000"/>
  <p:embeddedFontLst>
    <p:embeddedFont>
      <p:font typeface="KoPubWorldDotum_Pro Bold"/>
      <p:bold r:id="rId104"/>
    </p:embeddedFont>
    <p:embeddedFont>
      <p:font typeface="KoPubWorldDotum_Pro Light"/>
      <p:regular r:id="rId105"/>
    </p:embeddedFont>
    <p:embeddedFont>
      <p:font typeface="KoPubWorldDotum_Pro Medium"/>
      <p:bold r:id="rId106"/>
    </p:embeddedFont>
    <p:embeddedFont>
      <p:font typeface="Noto Sans CJK KR Bold"/>
      <p:bold r:id="rId107"/>
    </p:embeddedFont>
    <p:embeddedFont>
      <p:font typeface="Noto Sans CJK KR Regular"/>
      <p:regular r:id="rId1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slides/slide95.xml" Type="http://schemas.openxmlformats.org/officeDocument/2006/relationships/slide"/><Relationship Id="rId101" Target="slides/slide96.xml" Type="http://schemas.openxmlformats.org/officeDocument/2006/relationships/slide"/><Relationship Id="rId102" Target="slides/slide97.xml" Type="http://schemas.openxmlformats.org/officeDocument/2006/relationships/slide"/><Relationship Id="rId103" Target="slides/slide98.xml" Type="http://schemas.openxmlformats.org/officeDocument/2006/relationships/slide"/><Relationship Id="rId104" Target="fonts/font1.fntdata" Type="http://schemas.openxmlformats.org/officeDocument/2006/relationships/font"/><Relationship Id="rId105" Target="fonts/font2.fntdata" Type="http://schemas.openxmlformats.org/officeDocument/2006/relationships/font"/><Relationship Id="rId106" Target="fonts/font3.fntdata" Type="http://schemas.openxmlformats.org/officeDocument/2006/relationships/font"/><Relationship Id="rId107" Target="fonts/font4.fntdata" Type="http://schemas.openxmlformats.org/officeDocument/2006/relationships/font"/><Relationship Id="rId108" Target="fonts/font5.fntdata" Type="http://schemas.openxmlformats.org/officeDocument/2006/relationships/font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slides/slide9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3.png" Type="http://schemas.openxmlformats.org/officeDocument/2006/relationships/image"/><Relationship Id="rId4" Target="../media/image74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1.png" Type="http://schemas.openxmlformats.org/officeDocument/2006/relationships/image"/><Relationship Id="rId4" Target="../media/image82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3.png" Type="http://schemas.openxmlformats.org/officeDocument/2006/relationships/image"/><Relationship Id="rId4" Target="../media/image84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5.pn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6.png" Type="http://schemas.openxmlformats.org/officeDocument/2006/relationships/image"/><Relationship Id="rId4" Target="../media/image87.pn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8.pn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0.png" Type="http://schemas.openxmlformats.org/officeDocument/2006/relationships/imag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533900" y="8928100"/>
            <a:ext cx="42037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203A77"/>
                </a:solidFill>
                <a:latin typeface="KoPubWorldDotum_Pro Bold"/>
              </a:rPr>
              <a:t>SIGCOM(</a:t>
            </a:r>
            <a:r>
              <a:rPr lang="ko-KR" sz="3500" b="false" i="false" u="none" strike="noStrike">
                <a:solidFill>
                  <a:srgbClr val="203A77"/>
                </a:solidFill>
                <a:ea typeface="KoPubWorldDotum_Pro Bold"/>
              </a:rPr>
              <a:t>시그컴</a:t>
            </a:r>
            <a:r>
              <a:rPr lang="en-US" sz="3500" b="false" i="false" u="none" strike="noStrike">
                <a:solidFill>
                  <a:srgbClr val="203A77"/>
                </a:solidFill>
                <a:latin typeface="KoPubWorldDotum_Pro Bold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3644900"/>
            <a:ext cx="12573000" cy="593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601700" y="8534400"/>
            <a:ext cx="2425700" cy="787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[Dataset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구성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확인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트리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개수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900" y="3060700"/>
            <a:ext cx="7226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training_image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ja-JP" sz="3000" b="false" i="false" u="none" strike="noStrike">
                <a:solidFill>
                  <a:srgbClr val="1F3775"/>
                </a:solidFill>
                <a:ea typeface="KoPubWorldDotum_Pro Medium"/>
              </a:rPr>
              <a:t>內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일부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04100" y="5067300"/>
            <a:ext cx="848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{W/T}_{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이미지</a:t>
            </a: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ID}_{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시대별</a:t>
            </a: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스타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일별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}.jpg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3695700"/>
            <a:ext cx="13208000" cy="600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08100" y="8610600"/>
            <a:ext cx="2641600" cy="673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[Dataset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구성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확인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트리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개수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900" y="3060700"/>
            <a:ext cx="6578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training_label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ja-JP" sz="3000" b="false" i="false" u="none" strike="noStrike">
                <a:solidFill>
                  <a:srgbClr val="1F3775"/>
                </a:solidFill>
                <a:ea typeface="KoPubWorldDotum_Pro Medium"/>
              </a:rPr>
              <a:t>內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일부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13700" y="5181600"/>
            <a:ext cx="10121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{W/T}_{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이미지</a:t>
            </a: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ID}_{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시대별</a:t>
            </a: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스타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일별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설문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ID}.json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3556000"/>
            <a:ext cx="12496800" cy="650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79500" y="8648700"/>
            <a:ext cx="15621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[Dataset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구성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확인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트리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개수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900" y="3060700"/>
            <a:ext cx="7226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Validation_image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ja-JP" sz="3000" b="false" i="false" u="none" strike="noStrike">
                <a:solidFill>
                  <a:srgbClr val="1F3775"/>
                </a:solidFill>
                <a:ea typeface="KoPubWorldDotum_Pro Medium"/>
              </a:rPr>
              <a:t>內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일부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91400" y="5067300"/>
            <a:ext cx="848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{W/T}_{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이미지</a:t>
            </a: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ID}_{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시대별</a:t>
            </a: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스타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일별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}.jpg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3708400"/>
            <a:ext cx="12788900" cy="596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50900" y="8801100"/>
            <a:ext cx="2108200" cy="546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[Dataset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구성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확인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트리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개수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900" y="3060700"/>
            <a:ext cx="7226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Validation_label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ja-JP" sz="3000" b="false" i="false" u="none" strike="noStrike">
                <a:solidFill>
                  <a:srgbClr val="1F3775"/>
                </a:solidFill>
                <a:ea typeface="KoPubWorldDotum_Pro Medium"/>
              </a:rPr>
              <a:t>內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일부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83500" y="5156200"/>
            <a:ext cx="10121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{W/T}_{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이미지</a:t>
            </a: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ID}_{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시대별</a:t>
            </a:r>
            <a:r>
              <a:rPr lang="en-US" sz="3000" b="true" i="false" u="none" strike="noStrike">
                <a:solidFill>
                  <a:srgbClr val="FFFFFF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FFFFFF"/>
                </a:solidFill>
                <a:ea typeface="KoPubWorldDotum_Pro Medium"/>
              </a:rPr>
              <a:t>스타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일별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설문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ID}.json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16500" y="2870200"/>
            <a:ext cx="3568700" cy="718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93200" y="3340100"/>
            <a:ext cx="3771900" cy="6718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성별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및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스타일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통계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0" y="2781300"/>
            <a:ext cx="6096000" cy="664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83700" y="2781300"/>
            <a:ext cx="7302500" cy="6718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성별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및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스타일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통계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시각화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그래프로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표현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86300" y="2781300"/>
            <a:ext cx="3467100" cy="727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88400" y="3594100"/>
            <a:ext cx="3898900" cy="6489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성별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및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스타일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통계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0" y="2781300"/>
            <a:ext cx="6096000" cy="664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83700" y="2781300"/>
            <a:ext cx="7302500" cy="6718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성별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및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스타일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통계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시각화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그래프로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표현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4000" y="1130300"/>
            <a:ext cx="128778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514600"/>
            <a:ext cx="16319500" cy="6616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-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12300" y="2603500"/>
            <a:ext cx="8750300" cy="255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2692400"/>
            <a:ext cx="9690100" cy="2235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0700" y="5359400"/>
            <a:ext cx="16522700" cy="426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Convolutional Neural Network (CNN)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종류로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깊은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신경망에서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발생하는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어려움을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해결하기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설계된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모델이다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잔차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연결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(Residual Connection)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통해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층의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출력을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다음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층에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직접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전달함으로써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손실을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줄이고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안정성을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높인다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ResNet-18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명칭에서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있듯이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18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개의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신경망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층으로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구성되어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이번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문제에서는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Pre-trained Weights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없이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무에서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방향으로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옷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기준을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것이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목표이며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슬라이드부터는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도출하기까지의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과정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결과들을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풀어보겠다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1800" y="1193800"/>
            <a:ext cx="90043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1F3775"/>
                </a:solidFill>
                <a:latin typeface="Noto Sans CJK KR Bold"/>
              </a:rPr>
              <a:t>What is ResNet-18?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3530600"/>
            <a:ext cx="3009900" cy="3009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299200" y="1676400"/>
            <a:ext cx="5702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충북대학교</a:t>
            </a:r>
            <a:r>
              <a:rPr lang="en-US" sz="2400" b="true" i="false" u="none" strike="noStrike" spc="600">
                <a:solidFill>
                  <a:srgbClr val="1F3775"/>
                </a:solidFill>
                <a:latin typeface="KoPubWorldDotum_Pro Bold"/>
              </a:rPr>
              <a:t> </a:t>
            </a: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정보통신공학부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6800" y="7264400"/>
            <a:ext cx="3556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4800" b="false" i="false" u="none" strike="noStrike" spc="-300">
                <a:solidFill>
                  <a:srgbClr val="1F3775"/>
                </a:solidFill>
                <a:ea typeface="KoPubWorldDotum_Pro Bold"/>
              </a:rPr>
              <a:t>이규하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6800" y="8191500"/>
            <a:ext cx="35687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5289"/>
              </a:lnSpc>
            </a:pP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팀장</a:t>
            </a:r>
            <a:r>
              <a:rPr lang="en-US" sz="2000" b="false" i="false" u="none" strike="noStrike" spc="-100">
                <a:solidFill>
                  <a:srgbClr val="1F3775"/>
                </a:solidFill>
                <a:latin typeface="KoPubWorldDotum_Pro Light"/>
              </a:rPr>
              <a:t>, 21</a:t>
            </a: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학번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37200" y="3530600"/>
            <a:ext cx="3009900" cy="300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40900" y="3530600"/>
            <a:ext cx="3009900" cy="300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70000" y="3530600"/>
            <a:ext cx="3009900" cy="3009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270500" y="7226300"/>
            <a:ext cx="3556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4800" b="false" i="false" u="none" strike="noStrike" spc="-300">
                <a:solidFill>
                  <a:srgbClr val="1F3775"/>
                </a:solidFill>
                <a:ea typeface="KoPubWorldDotum_Pro Bold"/>
              </a:rPr>
              <a:t>곽도현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95900" y="8128000"/>
            <a:ext cx="3568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5289"/>
              </a:lnSpc>
            </a:pP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팀원</a:t>
            </a:r>
            <a:r>
              <a:rPr lang="en-US" sz="2000" b="false" i="false" u="none" strike="noStrike" spc="-100">
                <a:solidFill>
                  <a:srgbClr val="1F3775"/>
                </a:solidFill>
                <a:latin typeface="KoPubWorldDotum_Pro Light"/>
              </a:rPr>
              <a:t>, 21</a:t>
            </a: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학번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1500" y="7226300"/>
            <a:ext cx="3556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4800" b="false" i="false" u="none" strike="noStrike" spc="-300">
                <a:solidFill>
                  <a:srgbClr val="1F3775"/>
                </a:solidFill>
                <a:ea typeface="KoPubWorldDotum_Pro Bold"/>
              </a:rPr>
              <a:t>강찬솔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37700" y="8216900"/>
            <a:ext cx="3568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5289"/>
              </a:lnSpc>
            </a:pP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팀원</a:t>
            </a:r>
            <a:r>
              <a:rPr lang="en-US" sz="2000" b="false" i="false" u="none" strike="noStrike" spc="-100">
                <a:solidFill>
                  <a:srgbClr val="1F3775"/>
                </a:solidFill>
                <a:latin typeface="KoPubWorldDotum_Pro Light"/>
              </a:rPr>
              <a:t>, 23</a:t>
            </a: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학번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54100" y="7150100"/>
            <a:ext cx="3556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4800" b="false" i="false" u="none" strike="noStrike" spc="-300">
                <a:solidFill>
                  <a:srgbClr val="1F3775"/>
                </a:solidFill>
                <a:ea typeface="KoPubWorldDotum_Pro Bold"/>
              </a:rPr>
              <a:t>허강민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92200" y="8128000"/>
            <a:ext cx="3568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5289"/>
              </a:lnSpc>
            </a:pP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팀원</a:t>
            </a:r>
            <a:r>
              <a:rPr lang="en-US" sz="2000" b="false" i="false" u="none" strike="noStrike" spc="-100">
                <a:solidFill>
                  <a:srgbClr val="1F3775"/>
                </a:solidFill>
                <a:latin typeface="KoPubWorldDotum_Pro Light"/>
              </a:rPr>
              <a:t>, 21</a:t>
            </a: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학번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14700" y="2044700"/>
            <a:ext cx="116713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4900" b="false" i="false" u="none" strike="noStrike" spc="-300">
                <a:solidFill>
                  <a:srgbClr val="1F3775"/>
                </a:solidFill>
                <a:latin typeface="KoPubWorldDotum_Pro Bold"/>
              </a:rPr>
              <a:t>TEAM SIGCOM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-3810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260600"/>
            <a:ext cx="16522700" cy="266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목표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주어진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정확도를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측정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형식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데이터들의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{W/T}_{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ID}_{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시대별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스타일별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}.jpg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구성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조건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사전에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학습된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가중치를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사용하지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않으며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가중치는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처음부터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      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성능을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높이기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object detection, image cropping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등의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다양한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전처리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기법을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      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활용해도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무방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전처리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단계에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한해서는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외부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라이브러리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활용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가능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Overall Process to Solving the 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5511800"/>
            <a:ext cx="165227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[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전처리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1.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나은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정확도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향상을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2. 1-1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도출한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클래스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Custom Dataset Class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7594600"/>
            <a:ext cx="165227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[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모델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1. 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2.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적용하여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정확도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-3810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나은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정확도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향상을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데이터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전처리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5880100"/>
            <a:ext cx="165227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우리는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3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가지의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라이브러리를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적용시켜보았다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DeepLabv3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YOLOv5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RemBG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3606800"/>
            <a:ext cx="156718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성능을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높이기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object detection, image cropping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등의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다양한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외부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라이브러리를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활용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하여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전처리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기법을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해도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된다는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문제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조건에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우리는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원본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이미지들의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먼저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하기로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생각했다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나은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정확도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향상을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데이터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전처리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606800"/>
            <a:ext cx="156718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성능을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높이기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object detection, image cropping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등의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다양한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외부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라이브러리를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활용하여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전처리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기법을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해도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된다는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문제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조건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멘토링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시간을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옷이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아닌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요소로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인해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정확도가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좌우될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있다는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조언을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통해</a:t>
            </a:r>
          </a:p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우리는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원본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Dataset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이미지들의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배경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제거를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먼저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하기로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생각했다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6273800"/>
            <a:ext cx="15671800" cy="320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Google Colab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특성상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런타임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세션이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종료되면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파일들이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사라지는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특성이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있었고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부분과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부분을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같이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넣어버리게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당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전체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하게되어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증가는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당연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급격한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리소스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증가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Google Cloud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오류로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런타임이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죽어버리는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현상이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빈번하게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따라서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우리는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팀원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Local PC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구축한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독립적으로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전처리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작업을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수행하였다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11800" y="5143500"/>
            <a:ext cx="2578100" cy="344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74500" y="5143500"/>
            <a:ext cx="2578100" cy="344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64600" y="5143500"/>
            <a:ext cx="2578100" cy="344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21000" y="5143500"/>
            <a:ext cx="2578100" cy="3441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나은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정확도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향상을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데이터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전처리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900" y="2946400"/>
            <a:ext cx="156718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가장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먼저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사용하였던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'DeepLabv3'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분할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(Semantic Segmentation)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수행하기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설계된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딥러닝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모델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픽셀을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특정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클래스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예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물체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등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할당하여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영역을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구분하고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원하는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객체만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남겨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외에는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검은색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마스킹으로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900" y="8915400"/>
            <a:ext cx="159639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하지만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실제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결과와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같이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옷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영역에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훼손이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있고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배경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제거할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때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Local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리소스를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많이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잡아먹어서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이는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적절하지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못하다는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판단을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내렸다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08600" y="5143500"/>
            <a:ext cx="2755900" cy="367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90800" y="5181600"/>
            <a:ext cx="2717800" cy="3619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55500" y="5740400"/>
            <a:ext cx="2324100" cy="2489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40800" y="5143500"/>
            <a:ext cx="2755900" cy="3644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나은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정확도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향상을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데이터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전처리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900" y="2946400"/>
            <a:ext cx="156718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접근했던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'YOLOv5'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실시간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객체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탐지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(Object Detection)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이미지에서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다양한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객체를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빠르게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탐지하고</a:t>
            </a:r>
          </a:p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객체의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위치와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클래스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정보를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동시에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예측할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있도록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설계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딥러닝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특정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객체를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탐지하고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해당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객체를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분리하여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900" y="8915400"/>
            <a:ext cx="177038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하지만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실제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결과와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같이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완전히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지우지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못하였고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, 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가끔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탐지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자체를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잘못해서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적절하게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분리하지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못하는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경우도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있어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모델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또한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적절하지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못하다는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판단을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내렸다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59400" y="4775200"/>
            <a:ext cx="2895600" cy="384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25700" y="4749800"/>
            <a:ext cx="2933700" cy="391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66700" y="4775200"/>
            <a:ext cx="2895600" cy="384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13900" y="4775200"/>
            <a:ext cx="2895600" cy="384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나은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정확도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향상을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데이터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전처리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900" y="2946400"/>
            <a:ext cx="156718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마지막으로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접근했던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'RemBG'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자동으로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제거하는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데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사용되는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Python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라이브러리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  U^2-Net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딥러닝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이용하여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물체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등의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주요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객체를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구분하고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해당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객체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외의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900" y="8915400"/>
            <a:ext cx="177038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사람이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옷을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입은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영역까지를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제외하고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나머지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영역이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검은색으로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잘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대체되어있는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점과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준수한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전처리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시간을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고려하여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최종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결정하였다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1-1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도출한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클래스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Custom Dataset Class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데이터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전처리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946400"/>
            <a:ext cx="17665700" cy="693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ResNet-18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수행하려면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입력받았을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어떤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클래스에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속하는지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예측하기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클래스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(class definition)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필요하다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처음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시도하였을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때는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나와있으니까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클래스를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나눠야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필요성을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인지하지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못해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불러오는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식으로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시도하였지만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결과는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당연히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오류투성이었다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클래스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만들어놓고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원본을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옮긴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시도하였지만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멘토링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시간에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관련한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질의응답을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'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커스텀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클래스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'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지정해서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물리적으로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디렉토리를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만들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필요가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없다는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조언도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받게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따라서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클래스가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코드에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정의가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되어야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한다는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그리고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커스텀으로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클래스를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만들어서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적용할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있다는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점을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깨닫게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0700" y="3073400"/>
            <a:ext cx="17703800" cy="373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우리는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단순히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않고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최선의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도출하기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다양한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시각으로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진행해보았다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Colab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런타임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Local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Batch Size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Accracy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그것이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안정화된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단계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1" indent="-342900" marL="723900">
              <a:lnSpc>
                <a:spcPct val="116199"/>
              </a:lnSpc>
              <a:buClr>
                <a:srgbClr val="1F3775"/>
              </a:buClr>
              <a:buFont typeface="Arial"/>
              <a:buChar char="○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Local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Batch Size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GPU Utilization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동일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ResNet-18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Pretrained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여부에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Learning Rate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3987800"/>
            <a:ext cx="6172200" cy="528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22200" y="3975100"/>
            <a:ext cx="5308600" cy="5080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3073400"/>
            <a:ext cx="177038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Colab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런타임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 (Epoch: 25, Batch Size: 128, Learning Rate: 0.001)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43700" y="94742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(L4 with High Capacity Ram)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0700" y="4140200"/>
            <a:ext cx="5410200" cy="488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21/25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21/25]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0.0148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1.8536, Validation Accuracy: 62.04%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22/25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22/25]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0.0132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1.8872, Validation Accuracy: 62.15%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23/25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23/25]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0.0095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1.8695, Validation Accuracy: 62.36%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24/25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24/25]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0.0095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1.8743, Validation Accuracy: 62.25%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25/25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25/25]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, Average Loss: 0.0081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Validation Loss: 1.8591, Validation Accuracy: 62.36%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45200" y="3771900"/>
            <a:ext cx="6172200" cy="528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06300" y="3771900"/>
            <a:ext cx="5511800" cy="5283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3073400"/>
            <a:ext cx="177038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Colab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런타임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 (Epoch: 25, Batch Size: 128, Learning Rate: 0.001)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43700" y="94742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(A100)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0700" y="3987800"/>
            <a:ext cx="5410200" cy="488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21/25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[21/25]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0.0186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1.8488, Validation Accuracy: 63.62%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22/25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[22/25]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0.0165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1.8845, Validation Accuracy: 63.09%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23/25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[23/25]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0.0115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1.8534, Validation Accuracy: 62.88%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24/25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[24/25]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0.0112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1.7636, Validation Accuracy: 63.93%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25/25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[25/25]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, Average Loss: 0.0081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Validation Loss: 1.8160, Validation Accuracy: 64.14%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99200" y="1676400"/>
            <a:ext cx="5702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충북대학교</a:t>
            </a:r>
            <a:r>
              <a:rPr lang="en-US" sz="2400" b="true" i="false" u="none" strike="noStrike" spc="600">
                <a:solidFill>
                  <a:srgbClr val="1F3775"/>
                </a:solidFill>
                <a:latin typeface="KoPubWorldDotum_Pro Bold"/>
              </a:rPr>
              <a:t> </a:t>
            </a: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정보통신공학부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4700" y="2044700"/>
            <a:ext cx="116713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4900" b="false" i="false" u="none" strike="noStrike" spc="-300">
                <a:solidFill>
                  <a:srgbClr val="1F3775"/>
                </a:solidFill>
                <a:latin typeface="KoPubWorldDotum_Pro Bold"/>
              </a:rPr>
              <a:t>TEAM SIGCOM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4800" y="4648200"/>
            <a:ext cx="17678400" cy="222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우리는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데이터와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인공지능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분야에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대한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깊은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관심과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열정을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가지고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있으며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b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이번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캠프를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통해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실력을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더욱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키우고자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한다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인공지능과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데이터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분석은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현재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가장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혁신적이고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중요한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분야로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다양한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산업에서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큰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변화를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이끌고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있다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우리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동아리도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이러한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변화의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중심에서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사회에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긍정적인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영향을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미치고자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하며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이를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위해서는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전문적인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지식뿐만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아니라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관련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실무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경험이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반드시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필요하다고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생각한다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. 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89600" y="4102100"/>
            <a:ext cx="12344400" cy="485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94700" y="4305300"/>
            <a:ext cx="406400" cy="17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719300" y="4305300"/>
            <a:ext cx="406400" cy="177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0700" y="3073400"/>
            <a:ext cx="177038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2. Local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Batch Size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Accracy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그것이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안정화된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단계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50, Learning Rate: 0.001, GPU: 4070 Super)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000" y="4102100"/>
            <a:ext cx="5410200" cy="488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46/50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[46/50]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0.0290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2.9433, Validation Accuracy: 61.51%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47/50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[47/50]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0.0171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2.8916, Validation Accuracy: 60.78%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48/50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[48/50]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0.0203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2.9917, Validation Accuracy: 61.41%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49/50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[49/50]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0.0215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3.0455, Validation Accuracy: 60.78%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50/50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[50/50]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, Average Loss: 0.0237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Validation Loss: 3.3591, Validation Accuracy: 60.04%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53200" y="93726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(Batch Size: 32)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6900" y="4292600"/>
            <a:ext cx="533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C2C2C2"/>
                </a:solidFill>
                <a:latin typeface="Noto Sans CJK KR Regular"/>
              </a:rPr>
              <a:t>32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41500" y="4292600"/>
            <a:ext cx="5334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C2C2C2"/>
                </a:solidFill>
                <a:latin typeface="Noto Sans CJK KR Regular"/>
              </a:rPr>
              <a:t>32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8100" y="93726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소요시간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7H 27M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4127500"/>
            <a:ext cx="12090400" cy="4978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3073400"/>
            <a:ext cx="177038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2. Local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Batch Size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Accracy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그것이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안정화된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단계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50, Learning Rate: 0.001, GPU: 4070 Super)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00" y="4102100"/>
            <a:ext cx="5410200" cy="488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46/50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[46/50]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0.0040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2.1580, Validation Accuracy: 61.62%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47/50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[47/50]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0.0054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2.1587, Validation Accuracy: 62.46%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48/50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[48/50]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0.0032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2.0969, Validation Accuracy: 62.36%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49/50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[49/50]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0.0032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2.1423, Validation Accuracy: 62.46%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50/50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[50/50]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, Average Loss: 0.0050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Validation Loss: 2.1807, Validation Accuracy: 61.83%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53200" y="93726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(Batch Size: 64)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38100" y="93726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소요시간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7H 45M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78000" y="4292600"/>
            <a:ext cx="6731000" cy="501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34500" y="4381500"/>
            <a:ext cx="6400800" cy="4787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3073400"/>
            <a:ext cx="177038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2-1. Local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Batch Size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GPU Utilization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50, Learning Rate: 0.001, GPU: 4070 Super)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0000" y="94488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(Batch Size: 32)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55200" y="94488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(Batch Size: 64)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05500" y="4127500"/>
            <a:ext cx="11963400" cy="4927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3073400"/>
            <a:ext cx="177038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2. Local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Batch Size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Accracy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그것이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안정화된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단계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50, Learning Rate: 0.001, GPU: 4070 Super)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00" y="4102100"/>
            <a:ext cx="5410200" cy="488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46/50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[46/50]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0.0012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1.8898, Validation Accuracy: 60.99%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47/50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[47/50]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0.0014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1.8861, Validation Accuracy: 60.99%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48/50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[48/50]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0.0009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1.8934, Validation Accuracy: 61.09%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49/50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[49/50]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0.0006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1.8906, Validation Accuracy: 61.09%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50/50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[50/50]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, Average Loss: 0.0005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Validation Loss: 1.8938, Validation Accuracy: 61.20%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53200" y="93726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(Batch Size: 128)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38100" y="93726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소요시간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7H 40M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0" y="4127500"/>
            <a:ext cx="11950700" cy="5029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3073400"/>
            <a:ext cx="177038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2. Local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Batch Size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Accracy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그것이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안정화된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단계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50, Learning Rate: 0.001, GPU: 4070 Super)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00" y="4102100"/>
            <a:ext cx="5410200" cy="488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46/50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[46/50]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0.0005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1.8752, Validation Accuracy: 61.72%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47/50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[47/50]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0.0005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1.8769, Validation Accuracy: 61.62%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48/50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[48/50]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0.0004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1.8798, Validation Accuracy: 61.72%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49/50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[49/50]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0.0004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1.8816, Validation Accuracy: 61.62%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50/50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[50/50]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, Average Loss: 0.0004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Validation Loss: 1.8833, Validation Accuracy: 61.62%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53200" y="93726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(Batch Size: 256)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38100" y="93726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소요시간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7H 43M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" y="4191000"/>
            <a:ext cx="6921500" cy="524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34500" y="4191000"/>
            <a:ext cx="6553200" cy="5194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3073400"/>
            <a:ext cx="177038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2-1. Local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Batch Size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GPU Utilization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50, Learning Rate: 0.001, GPU: 4070 Super)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0000" y="94488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(Batch Size: 128)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55200" y="94488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(Batch Size:256)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78500" y="4127500"/>
            <a:ext cx="5829300" cy="4991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76100" y="3975100"/>
            <a:ext cx="5219700" cy="5003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3073400"/>
            <a:ext cx="177038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3.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동일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ResNet-18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Pretrained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여부에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25, Batch Size: 128, Learning Rate: 0.001)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000" y="4102100"/>
            <a:ext cx="5410200" cy="488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21/25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[21/25]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0.0024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1.5817, Validation Accuracy: 66.56%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22/25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[22/25]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0.0010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1.5729, Validation Accuracy: 66.14%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23/25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[23/25]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0.0007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1.5704, Validation Accuracy: 66.14%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24/25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[24/25]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0.0006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1.5729, Validation Accuracy: 65.72%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25/25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[25/25]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, Average Loss: 0.0005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Validation Loss: 1.5768, Validation Accuracy: 66.35%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0800" y="9055100"/>
            <a:ext cx="16027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(Pretrained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YES)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문제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조건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상에는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이를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사용하지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않고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하는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것으로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되어있었지만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Pretrained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사용하면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어느정도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차이가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발생하는지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궁금하게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되어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이런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접근도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해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보았다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. 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16600" y="4013200"/>
            <a:ext cx="5803900" cy="4965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80900" y="3962400"/>
            <a:ext cx="5359400" cy="514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3073400"/>
            <a:ext cx="177038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3.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동일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ResNet-18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Pretrained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여부에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25, Batch Size: 128, Learning Rate: 0.001)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000" y="4102100"/>
            <a:ext cx="5410200" cy="488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21/25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[21/25]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0.0137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1.8802, Validation Accuracy: 63.09%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22/25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[22/25]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0.0128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1.8358, Validation Accuracy: 62.99%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23/25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[23/25]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0.0112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1.7674, Validation Accuracy: 62.57%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24/25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[24/25]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0.0067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1.7881, Validation Accuracy: 63.30%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25/25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Epoch [25/25]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tru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, Average Loss: 0.0040</a:t>
            </a:r>
          </a:p>
          <a:p>
            <a:pPr algn="l" lvl="0">
              <a:lnSpc>
                <a:spcPct val="116199"/>
              </a:lnSpc>
            </a:pPr>
            <a:r>
              <a:rPr lang="en-US" sz="1700" b="true" i="false" u="none" strike="noStrike">
                <a:solidFill>
                  <a:srgbClr val="000000"/>
                </a:solidFill>
                <a:latin typeface="KoPubWorldDotum_Pro Medium"/>
              </a:rPr>
              <a:t>Validation Loss: 1.7751, Validation Accuracy: 62.46%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0800" y="9055100"/>
            <a:ext cx="16027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(Pretrained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NO)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문제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조건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상에는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이를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사용하지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않고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하는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것으로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되어있었지만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Pretrained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사용하면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어느정도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차이가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발생하는지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궁금하게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되어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이런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접근도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해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000" b="false" i="false" u="none" strike="noStrike">
                <a:solidFill>
                  <a:srgbClr val="1F3775"/>
                </a:solidFill>
                <a:ea typeface="KoPubWorldDotum_Pro Medium"/>
              </a:rPr>
              <a:t>보았다</a:t>
            </a:r>
            <a:r>
              <a:rPr lang="en-US" sz="2000" b="false" i="false" u="none" strike="noStrike">
                <a:solidFill>
                  <a:srgbClr val="1F3775"/>
                </a:solidFill>
                <a:latin typeface="KoPubWorldDotum_Pro Medium"/>
              </a:rPr>
              <a:t>. 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91200" y="3962400"/>
            <a:ext cx="12331700" cy="5232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3073400"/>
            <a:ext cx="17665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4.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동일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Learning Rate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100, Batch Size: 64)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00" y="3746500"/>
            <a:ext cx="5410200" cy="642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96/100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[96/100]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0.0006, Training Accuracy: 100.00%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3.0907, Validation Accuracy: 62.57%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97/100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[97/100]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0.0007, Training Accuracy: 99.98%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3.0967, Validation Accuracy: 62.88%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98/100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[98/100]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0.0008, Training Accuracy: 99.98%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3.1153, Validation Accuracy: 62.36%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99/100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[99/100]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0.0011, Training Accuracy: 99.98%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3.1377, Validation Accuracy: 62.57%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100/100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[100/100]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0.0005, Training Accuracy: 100.00%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3.1652, Validation Accuracy: 62.99%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2700" y="9512300"/>
            <a:ext cx="16027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(Learning Rate: 0.1)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02300" y="3911600"/>
            <a:ext cx="12407900" cy="529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3073400"/>
            <a:ext cx="17665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4.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동일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Learning Rate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30, Batch Size: 64)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00" y="3619500"/>
            <a:ext cx="5410200" cy="642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26/30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[26/30]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0.9083, Training Accuracy: 71.20%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5.0730, Validation Accuracy: 24.08%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27/30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[27/30]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0.6107, Training Accuracy: 81.20%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3.5379, Validation Accuracy: 43.64%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28/30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[28/30]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0.3795, Training Accuracy: 88.11%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3.8918, Validation Accuracy: 35.86%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29/30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[29/30]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0.2039, Training Accuracy: 94.25%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3.0016, Validation Accuracy: 59.94%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30/30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[30/30]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0.1517, Training Accuracy: 96.27%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3.1502, Validation Accuracy: 58.68%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2700" y="9512300"/>
            <a:ext cx="16027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(Learning Rate: 0.01)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99200" y="1676400"/>
            <a:ext cx="5702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충북대학교</a:t>
            </a:r>
            <a:r>
              <a:rPr lang="en-US" sz="2400" b="true" i="false" u="none" strike="noStrike" spc="600">
                <a:solidFill>
                  <a:srgbClr val="1F3775"/>
                </a:solidFill>
                <a:latin typeface="KoPubWorldDotum_Pro Bold"/>
              </a:rPr>
              <a:t> </a:t>
            </a: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정보통신공학부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4700" y="2044700"/>
            <a:ext cx="116713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4900" b="false" i="false" u="none" strike="noStrike" spc="-300">
                <a:solidFill>
                  <a:srgbClr val="1F3775"/>
                </a:solidFill>
                <a:latin typeface="KoPubWorldDotum_Pro Bold"/>
              </a:rPr>
              <a:t>TEAM SIGCOM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4800" y="4699000"/>
            <a:ext cx="17678400" cy="222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특히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이번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캠프는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단순히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강의만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듣고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끝나는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것이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아니라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실제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과제와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멘토링을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통해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실전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능력을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쌓을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기회를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제공한다고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하여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저희에게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큰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매력으로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다가왔다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실무와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가까운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환경에서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전문가들의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조언과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함께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문제를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해결하는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과정을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통해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저희의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지식과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기술을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더욱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발전시키고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이를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실제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현장에서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활용할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있는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능력으로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키우고자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한다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4089400"/>
            <a:ext cx="12065000" cy="4965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3073400"/>
            <a:ext cx="17665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4.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동일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Learning Rate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50, Batch Size: 64)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00" y="4102100"/>
            <a:ext cx="5410200" cy="488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46/50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[46/50]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0.0040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2.1580, Validation Accuracy: 61.62%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47/50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[47/50]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0.0054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2.1587, Validation Accuracy: 62.46%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48/50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[48/50]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0.0032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2.0969, Validation Accuracy: 62.36%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49/50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[49/50]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0.0032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2.1423, Validation Accuracy: 62.46%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50/50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[50/50]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0.0050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2.1807, Validation Accuracy: 61.83%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2700" y="9512300"/>
            <a:ext cx="16027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(Learning Rate: 0.001)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19800" y="4089400"/>
            <a:ext cx="12065000" cy="4965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3073400"/>
            <a:ext cx="17665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4.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동일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환경에서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Learning Rate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Values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(Epoch: 30, Batch Size: 64)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00" y="3733800"/>
            <a:ext cx="5410200" cy="642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26/30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[26/30]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0.0038, Training Accuracy: 100.00%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1.5832, Validation Accuracy: 60.46%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27/30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[27/30]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0.0036, Training Accuracy: 100.00%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1.5857, Validation Accuracy: 60.46%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28/30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[28/30]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0.0032, Training Accuracy: 100.00%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1.5962, Validation Accuracy: 60.78%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29/30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[29/30]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0.0031, Training Accuracy: 100.00%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1.6000, Validation Accuracy: 60.36%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30/30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시작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Epoch [30/30]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학습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KoPubWorldDotum_Pro Medium"/>
              </a:rPr>
              <a:t>완료</a:t>
            </a: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, Average Loss: 0.0028, Training Accuracy: 100.00%</a:t>
            </a:r>
          </a:p>
          <a:p>
            <a:pPr algn="l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KoPubWorldDotum_Pro Medium"/>
              </a:rPr>
              <a:t>Validation Loss: 1.5872, Validation Accuracy: 60.78%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2700" y="9512300"/>
            <a:ext cx="16027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(Learning Rate: 0.0001)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022600"/>
            <a:ext cx="17284700" cy="533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다양한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내용은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다음과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같다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대부분의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Case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에서는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Accrucy Value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60 ~ 63%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나오게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Colab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런타임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종류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(L4, A100)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Accrucy Value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대부분의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경우보다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살짝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향상된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(A100)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있으나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보통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런타임의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차이는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수행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속도의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차이가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뚜렷하게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나타났었다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Batch Size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변화를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주고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것은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Validation Accrucy Value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수행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속도에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차이를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보이기보다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일괄적으로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처리되는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양의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차이가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메모리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리소스의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증가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들어가는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타이밍이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늦어지게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 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물론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비례할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것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같았다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.)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Batch Size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크면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한번에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많고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마다의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Accuracy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상승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폭이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커졌다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 → Validation Accuracy 60%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빨리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도달하게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되었고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안정화가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빠른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시간에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적은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도달할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있다는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것을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알게되었다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022600"/>
            <a:ext cx="18389600" cy="533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다양한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내용은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다음과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같다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Pretrained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것은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좋았던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것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같다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있으니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확실하게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폭으로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Validation Accrucy Value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높아지게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됨과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경우에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가장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높은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Value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더불어서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Pretrained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사용하지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않고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만든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Value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차이을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Learning Rate Value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변화를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LR Value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커질수록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안정화에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필요한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증가하였다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사항이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궁금해서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알아본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내용은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다음과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같다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'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학습률이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클수록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accuracy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안정화되는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값이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커지는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경향이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이유는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학습률이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크면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빠르게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갱신되며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파라미터가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급격하게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변화하게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최적화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과정에서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진동하거나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손실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함수의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최저점을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지나칠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가능성이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커집니다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경우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수렴하는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시간이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걸리고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충분히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이루어질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때까지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많은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epoch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필요할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있습니다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.'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022600"/>
            <a:ext cx="17665700" cy="640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추가적으로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사항은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결과로써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알게된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내용과는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살짝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거리가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하지만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ResNet-18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입력을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.jpg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해야하는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것을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RGB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입력으로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사용하며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개의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채널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(R, G, B)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포함하는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.jpg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그것이다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br>
              <a:rPr/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이야기를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하게된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것은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전처리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과정에서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RemBG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이용하였고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결과로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.png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내보냈었다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  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.png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파일들을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먼저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작성했었던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투입하였는데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시작조차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않았고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이유를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알아보니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말한대로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ResNet-18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기본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입력이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3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채널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RGB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이미지였다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.png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3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채널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RGB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투명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정도를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나타내는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A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채널까지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있다고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한다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뒷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페이지에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...)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10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Class(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모델을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모델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학습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022600"/>
            <a:ext cx="17665700" cy="373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구글링을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여러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찾아본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끝에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.png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사진을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불러와서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image = Image.open(img_path).convert('RGB')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같은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코드를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거치면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된다는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것을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하지만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이어지는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Mission 2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다루게되는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내에는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.jpg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되어있기에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연속성을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확장자로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배경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다시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수행했었다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과정을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.png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.jpg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차이점을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확실하게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있었다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" y="1181100"/>
            <a:ext cx="12560300" cy="838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8300" y="2400300"/>
            <a:ext cx="10629900" cy="654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20600" y="2209800"/>
            <a:ext cx="422910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Overall Process to Solving the 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5689600"/>
            <a:ext cx="16522700" cy="426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[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파일의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구조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문제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조건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확립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[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통계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결과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시각화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그래프로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표현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260600"/>
            <a:ext cx="17386300" cy="266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목표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주어진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분석한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형식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데이터들의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{W/T}_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ID}_{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시대별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스타일별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설문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ID}.json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구성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조건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존재하는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“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ID”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식별하여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유효한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대상으로만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통계치를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구해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한다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  <a:b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       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ID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기준으로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있지만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없는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경우가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         Training, Validation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대해서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각각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통계표를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라벨링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파일의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구조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7200" y="4572000"/>
            <a:ext cx="8216900" cy="560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최상위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키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: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"E_id":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해당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레코드의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고유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식별자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예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: 234975).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"imgName":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파일명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예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: "W_96649_60_space_W.jpg").</a:t>
            </a:r>
          </a:p>
          <a:p>
            <a:pPr algn="l" lvl="0">
              <a:lnSpc>
                <a:spcPct val="116199"/>
              </a:lnSpc>
            </a:pP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"item" </a:t>
            </a: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객체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이미지와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관련된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세부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"imgName":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파일명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.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최상위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"imgName"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과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동일한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값을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가짐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(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예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: "W_96649_60_space_W.jpg").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"era":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이미지의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시대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예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: 1960).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"style":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이미지의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예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: "space").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"gender":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이미지의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("W"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는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여성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, "M"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남성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).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"survey":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설문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조사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항목에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응답을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포함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"Q1", "Q2", "Q3"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등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설문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문항에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응답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값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.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숫자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형태로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응답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결과가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저장됨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"Q5":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여부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예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: 2).</a:t>
            </a:r>
          </a:p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선호도는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"1: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비선호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", "2: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로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표현됨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260600"/>
            <a:ext cx="17386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794000"/>
            <a:ext cx="173863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존재하는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“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ID”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식별하여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유효한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대상으로만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통계치를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구해야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한다는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조건이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ID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기준으로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있지만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없는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경우가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있음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),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대해서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알아야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한다고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생각한다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26500" y="5676900"/>
            <a:ext cx="8216900" cy="336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user" </a:t>
            </a: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객체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설문에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참여한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응답자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tru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2100" b="tru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"R_id":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응답자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ID (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예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: 68254).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"r_gender":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응답자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(1: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남성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, 2: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여성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).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"age":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응답자의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연령대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(1: 20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이하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, 2: 30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등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).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"mar":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결혼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여부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(1: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미혼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, 2: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기혼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).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"job":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직업군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예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: 4).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"income":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소득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수준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(1: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낮음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, 2: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중간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, 3: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높음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).</a:t>
            </a:r>
          </a:p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"r_style1", "r_style2", ... "r_style5":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응답자가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선호하는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스타일에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b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.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값은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스타일에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선호도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수준을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2100" b="false" i="false" u="none" strike="noStrike">
                <a:solidFill>
                  <a:srgbClr val="1F3775"/>
                </a:solidFill>
                <a:ea typeface="KoPubWorldDotum_Pro Medium"/>
              </a:rPr>
              <a:t>나타냄</a:t>
            </a:r>
            <a:r>
              <a:rPr lang="en-US" sz="21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라벨링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파일의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구조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260600"/>
            <a:ext cx="17386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문제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조건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794000"/>
            <a:ext cx="173863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주어진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ID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실제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존재하는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경우에만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해당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사용하여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통계치를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계산하여야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한다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 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불필요하거나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잘못된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걸러내고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학습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평가에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적합한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정확한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사용하기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준비과정이라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생각한다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5156200"/>
            <a:ext cx="17386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따라서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imgName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항목의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값을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매칭이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카운트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통계치를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구하도록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하여야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한다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99200" y="1676400"/>
            <a:ext cx="5702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충북대학교</a:t>
            </a:r>
            <a:r>
              <a:rPr lang="en-US" sz="2400" b="true" i="false" u="none" strike="noStrike" spc="600">
                <a:solidFill>
                  <a:srgbClr val="1F3775"/>
                </a:solidFill>
                <a:latin typeface="KoPubWorldDotum_Pro Bold"/>
              </a:rPr>
              <a:t> </a:t>
            </a: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정보통신공학부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4700" y="2044700"/>
            <a:ext cx="116713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4900" b="false" i="false" u="none" strike="noStrike" spc="-300">
                <a:solidFill>
                  <a:srgbClr val="1F3775"/>
                </a:solidFill>
                <a:latin typeface="KoPubWorldDotum_Pro Bold"/>
              </a:rPr>
              <a:t>TEAM SIGCOM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4800" y="4686300"/>
            <a:ext cx="17678400" cy="222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또한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다양한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시각을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가진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팀원들과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협업하며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서로의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이해력을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넓히고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창의적인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문제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해결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능력을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기를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있을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것으로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기대한다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이러한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경험은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팀원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개개인의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경력에도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큰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도움이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될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것이며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더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나아가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데이터와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인공지능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분야에서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의미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있는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성과를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이루는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중요한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밑거름이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될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것이라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생각하여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이번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2024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데이터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크리에이터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캠프에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참가하게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100" b="false" i="false" u="none" strike="noStrike">
                <a:solidFill>
                  <a:srgbClr val="203A77"/>
                </a:solidFill>
                <a:ea typeface="KoPubWorldDotum_Pro Medium"/>
              </a:rPr>
              <a:t>되었다</a:t>
            </a:r>
            <a:r>
              <a:rPr lang="en-US" sz="31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72100" y="2781300"/>
            <a:ext cx="3619500" cy="727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86900" y="3873500"/>
            <a:ext cx="3429000" cy="617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성별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및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스타일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통계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0" y="2781300"/>
            <a:ext cx="6096000" cy="664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83700" y="2781300"/>
            <a:ext cx="7302500" cy="6718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성별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및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스타일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통계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시각화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그래프로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표현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95900" y="2882900"/>
            <a:ext cx="3606800" cy="712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13900" y="3162300"/>
            <a:ext cx="3822700" cy="6845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성별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및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스타일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통계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0" y="2781300"/>
            <a:ext cx="6096000" cy="664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83700" y="2781300"/>
            <a:ext cx="7302500" cy="6718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성별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및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스타일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통계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시각화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그래프로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표현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6700" y="1181100"/>
            <a:ext cx="12560300" cy="83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2413000"/>
            <a:ext cx="16205200" cy="6604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Overall Process to Solving the 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260600"/>
            <a:ext cx="17386300" cy="266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목표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Mission 2-1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추출한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유효한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100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      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형식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.json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필드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“user&gt;R_id”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“item&gt;survey&gt;Q5”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인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       “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여부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”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구성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조건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문제에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제시된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형식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최대한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멘토링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전달받은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사항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!)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5156200"/>
            <a:ext cx="16103600" cy="480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[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통해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선정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user&gt;R_id, item&gt;survey&gt;Q5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요소를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참조하여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사용자의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비선호를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[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분류된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내보내기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Mission 3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3-2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item-based filtering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활용하여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유사도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측정을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내보내기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[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내보냈던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JSON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상위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100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응답자에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정보표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상위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100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라벨링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파일을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통해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이미지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파일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선정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260600"/>
            <a:ext cx="17386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user&gt;R_id, item&gt;survey&gt;Q5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요소를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참조하여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사용자의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비선호를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848100"/>
            <a:ext cx="12636500" cy="320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1.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유효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이미지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ID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수집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이미지와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이미지에서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유효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ID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수집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collect_image_ids()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함수를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사용하여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유효한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ID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추출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[collect_image_ids()]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이미징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디렉토리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순회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 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→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ID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수집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라벨링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파일을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통해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이미지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파일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선정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260600"/>
            <a:ext cx="17386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user&gt;R_id, item&gt;survey&gt;Q5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요소를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참조하여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사용자의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비선호를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543300"/>
            <a:ext cx="12636500" cy="640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2.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/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비선호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데이터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수집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데이터와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데이터의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순회하며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 </a:t>
            </a:r>
            <a:b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유효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ID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가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포함된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파일에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대해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수집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collect_preference_data()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함수를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사용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JSON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열어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ID,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여부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수집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ID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기준으로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/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비선호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목록에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저장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[collect_image_data()]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디렉토리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순회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 →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ID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확인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 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→ JSON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읽기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→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추출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→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/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비선호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분류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→ 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('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')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또는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비선호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('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비선호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')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여부에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따라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해당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스타일을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     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ID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저장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라벨링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파일을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통해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이미지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파일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선정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260600"/>
            <a:ext cx="17386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user&gt;R_id, item&gt;survey&gt;Q5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요소를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참조하여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사용자의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비선호를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543300"/>
            <a:ext cx="16967200" cy="426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3. Training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및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Validation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데이터로부터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공통된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찾기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데이터와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데이터의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ID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비교하여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공통된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추출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공통된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ID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목록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생성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후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응답자별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총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계산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 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대해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Training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/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비선호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수를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합산하여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총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수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계산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총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응답수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기준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상위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100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선택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4.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총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응답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수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기준으로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상위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100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명의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응답자를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추출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리스트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top_100_respondents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생성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분류된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정보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내보내기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260600"/>
            <a:ext cx="17386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Mission 3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3-2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item-based filtering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활용하여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유사도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측정을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내보내기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543300"/>
            <a:ext cx="16967200" cy="640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5.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상위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100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명에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대한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데이터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생성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generate_preference_json()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함수를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사용하여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상위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100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명의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/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비선호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 </a:t>
            </a:r>
            <a:b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JSON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구조로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생성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정보를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정리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6. JSON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파일로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저장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생성된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JSON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.ipynb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파일이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위치한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디렉토리에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'top_100_preference.json'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파일로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저장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5981700"/>
            <a:ext cx="17145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[generate_preference_json()]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203A77"/>
                </a:solidFill>
                <a:ea typeface="KoPubWorldDotum_Pro Medium"/>
              </a:rPr>
              <a:t>응답자</a:t>
            </a:r>
            <a:r>
              <a:rPr lang="en-US" sz="30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203A77"/>
                </a:solidFill>
                <a:ea typeface="KoPubWorldDotum_Pro Medium"/>
              </a:rPr>
              <a:t>순회</a:t>
            </a:r>
            <a:r>
              <a:rPr lang="en-US" sz="3000" b="false" i="false" u="none" strike="noStrike">
                <a:solidFill>
                  <a:srgbClr val="203A77"/>
                </a:solidFill>
                <a:latin typeface="KoPubWorldDotum_Pro Medium"/>
              </a:rPr>
              <a:t> → </a:t>
            </a:r>
            <a:r>
              <a:rPr lang="ko-KR" sz="3000" b="false" i="false" u="none" strike="noStrike">
                <a:solidFill>
                  <a:srgbClr val="203A77"/>
                </a:solidFill>
                <a:ea typeface="KoPubWorldDotum_Pro Medium"/>
              </a:rPr>
              <a:t>응답자</a:t>
            </a:r>
            <a:r>
              <a:rPr lang="en-US" sz="30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203A77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203A77"/>
                </a:solidFill>
                <a:ea typeface="KoPubWorldDotum_Pro Medium"/>
              </a:rPr>
              <a:t>추가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66900" y="2082800"/>
            <a:ext cx="14554200" cy="61087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2819400"/>
            <a:ext cx="11455400" cy="7200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분류된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정보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내보내기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260600"/>
            <a:ext cx="17386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Mission 3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3-2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item-based filtering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활용하여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유사도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측정을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내보내기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85700" y="8839200"/>
            <a:ext cx="5168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top_100_preference.json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표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작성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260600"/>
            <a:ext cx="17386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내보냈던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상위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100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543300"/>
            <a:ext cx="17386300" cy="533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7. JSON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데이터를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순회하며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데이터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수집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생성된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JSON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순회하며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ID,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데이터의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/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비선호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스타일을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수집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리스트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(rows)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추가하여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스타일을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열로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분리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8. Pandas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데이터프레임</a:t>
            </a:r>
            <a:r>
              <a:rPr lang="en-US" sz="3000" b="tru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Noto Sans CJK KR Regular"/>
              </a:rPr>
              <a:t>생성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pandas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사용하여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정리한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데이터프레임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(df)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생성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각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응답자의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, 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비선호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,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, </a:t>
            </a:r>
            <a:b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비선호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스타일을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열로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정리</a:t>
            </a:r>
          </a:p>
          <a:p>
            <a:pPr algn="l" lvl="0" indent="-342900" marL="342900">
              <a:lnSpc>
                <a:spcPct val="116199"/>
              </a:lnSpc>
              <a:buClr>
                <a:srgbClr val="1F377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데이터프레임의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인덱스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설정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후</a:t>
            </a:r>
            <a:r>
              <a:rPr lang="en-US" sz="3000" b="false" i="false" u="none" strike="noStrike">
                <a:solidFill>
                  <a:srgbClr val="1F3775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Noto Sans CJK KR Regular"/>
              </a:rPr>
              <a:t>출력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2806700"/>
            <a:ext cx="15405100" cy="6743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표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작성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260600"/>
            <a:ext cx="17386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내보냈던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상위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100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86700" y="9398000"/>
            <a:ext cx="647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...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3162300"/>
            <a:ext cx="14655800" cy="640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표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작성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260600"/>
            <a:ext cx="17386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내보냈던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JSON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바탕으로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상위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100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정보표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72400" y="2641600"/>
            <a:ext cx="647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...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155700"/>
            <a:ext cx="12433300" cy="80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2273300"/>
            <a:ext cx="15798800" cy="382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0100" y="6210300"/>
            <a:ext cx="150114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Overall Process to Solving the 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260600"/>
            <a:ext cx="173863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목표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(3-1)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여부를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예측하기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협업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필터링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(Collaborative Filtering)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기법을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적용하고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                User-based Filtering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Item-based Filtering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방식의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장단점을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비교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       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(3-2)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Item-based Filtering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직접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구현하여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여부를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예측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4775200"/>
            <a:ext cx="14820900" cy="426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[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실제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예측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수행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(Mission 3-2)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결과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제시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전에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하고자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하는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이런저런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이야기들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1. User-based Filtering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Item-based Filtering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방식의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차이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2. Mission 3-2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User-based Filtering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적용하는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가정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   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서로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유사한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응답자들이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비슷한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것이라는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가정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3. Mission 3-2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Item-based Filtering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으로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적용하는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가정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   (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선호하는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유사한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역시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가능성이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높다고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가정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4.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유클리드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거리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기법이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아니라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코사인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유사도를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사용한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이유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5.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고차원의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저주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Overall Process to Solving the 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260600"/>
            <a:ext cx="173863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목표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(3-1)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여부를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예측하기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협업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필터링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(Collaborative Filtering)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기법을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적용하고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b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                User-based Filtering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Item-based Filtering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방식의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장단점을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비교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        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(3-2)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Item-based Filtering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직접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구현하여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응답자의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여부를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예측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4775200"/>
            <a:ext cx="148209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[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실제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예측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수행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결과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도출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1. Mission 3-2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전반적인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이해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2.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코사인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유사도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임계치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지정에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따른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결과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3.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문제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풀이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과정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속에서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알게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내용들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08000" y="3035300"/>
            <a:ext cx="183769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협업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필터링의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접근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방식인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필터링과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아이템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필터링은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분석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및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추천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시스템에서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또는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아이템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활용해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수행하는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방법이다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3700" y="2514600"/>
            <a:ext cx="3048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협업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필터링의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000" y="4343400"/>
            <a:ext cx="5219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User-based Filtering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000" y="4864100"/>
            <a:ext cx="18034000" cy="419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비슷한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계산하여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서로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응답자들이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비슷한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것이라는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가정하에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새로운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여부를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들어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A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B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비슷한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좋아하고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싫어하는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경향을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보인다면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A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B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새로운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대해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동일한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가능성이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높다고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보는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것이다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위해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계산할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유사도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같은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방법을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유사도가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높은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응답자들의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선호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패턴을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바탕으로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응답자의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새로운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스타일에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대한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선호도를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예측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필터링의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장점은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개개인의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고유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취향을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반영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점이다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하지만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응답자들이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스타일이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다양하거나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스타일에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대한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데이터가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부족한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경우에는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성능이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저하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900" y="1219200"/>
            <a:ext cx="19824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1.User-based Filtering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와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Item-based Filtering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방식의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차이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6400" y="3060700"/>
            <a:ext cx="17424400" cy="629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아닌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유사성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중점을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둔다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방식에서는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하나의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역시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가능성이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높다고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가정한다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들어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‘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클래식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’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좋아하는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비슷한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특징을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‘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미니멀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’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가능성이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높다고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식이다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아이템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필터링에서는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스타일의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특징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벡터를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활용해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계산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하고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관계를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바탕으로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수행한다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ResNet-18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등의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모델을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통해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각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스타일의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이미지에서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추출한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데이터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바탕으로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계산할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계산하는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방법으로는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유사도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거리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방식의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장점은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선호도가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적은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상황에서도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유사성에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기반해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예측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점이다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하지만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개개인의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취향보다는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기반한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예측이므로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응답자의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고유한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취향을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반영하기는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어렵다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한계가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8300" y="2540000"/>
            <a:ext cx="3213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Item-based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필터링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1219200"/>
            <a:ext cx="19824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1.User-based Filtering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와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Item-based Filtering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방식의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차이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6100" y="3454400"/>
            <a:ext cx="170942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각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대해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ResNet-18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레이어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에서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추출한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특징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를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사용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응답자들이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이미지를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나타내는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평균을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구하고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통해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대표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생성한다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7200" y="2971800"/>
            <a:ext cx="1562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구현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방법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5300" y="4864100"/>
            <a:ext cx="155956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중간레이어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근처에서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추출하는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이유와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마지막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혹은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첫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레이어가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아니라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중간레이어를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사용하는</a:t>
            </a:r>
            <a:r>
              <a:rPr lang="en-US" sz="30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203A77"/>
                </a:solidFill>
                <a:ea typeface="KoPubWorldDotum_Pro Medium"/>
              </a:rPr>
              <a:t>이유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8800" y="5448300"/>
            <a:ext cx="17272000" cy="4711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1.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레이어에서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추출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레이어에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도달했을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때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해당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레이어의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활성화값을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특징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벡터로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바로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추출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장점</a:t>
            </a:r>
          </a:p>
          <a:p>
            <a:pPr algn="l" lvl="1" indent="-342900" marL="7112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효율성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레이어의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출력값만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사용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때문에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계산이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간단하고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효율적이다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1" indent="-342900" marL="7112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노이즈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최소화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레이어의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출력값만을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사용하므로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필요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이상의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정보가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배제되며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상대적으로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중요한</a:t>
            </a:r>
            <a:b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특징만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포함되어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과적합을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방지할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1" indent="-342900" marL="7112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적절한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일반화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레이어는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이미지의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저수준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정보와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고수준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정보가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균형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있게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포함된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특징을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제공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하여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일반화와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구체화가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균형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잡힌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벡터로서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활용될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900" y="965200"/>
            <a:ext cx="198247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2.Mission 3-2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를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User-based Filtering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으로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적용하는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</a:p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   (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서로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유사한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응답자들이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비슷한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스타일을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선호할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것이라는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4000" y="1130300"/>
            <a:ext cx="128778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1900" y="2336800"/>
            <a:ext cx="158115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6700" y="3327400"/>
            <a:ext cx="18376900" cy="367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단점</a:t>
            </a:r>
          </a:p>
          <a:p>
            <a:pPr algn="l" lvl="1" indent="-342900" marL="7112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정보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손실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레이어의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출력만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사용하므로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다른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레이어에서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추출할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추가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정보가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반영되지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않아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세부적인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특징들이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누락된다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1" indent="-342900" marL="7112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표현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부족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레이어가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지나치게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일반화된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경우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각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특수성을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정확히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반영하지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못한다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인해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명확히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구별하는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한계가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965200"/>
            <a:ext cx="198247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2.Mission 3-2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를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User-based Filtering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으로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적용하는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</a:p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   (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서로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유사한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응답자들이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비슷한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스타일을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선호할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것이라는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)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6700" y="2692400"/>
            <a:ext cx="18376900" cy="7442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2.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레이어까지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추출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: 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레이어까지의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모든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특징을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누적하여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최종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벡터로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결합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장점</a:t>
            </a:r>
          </a:p>
          <a:p>
            <a:pPr algn="l" lvl="1" indent="-342900" marL="6858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다양한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정보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반영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여러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레이어에서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얻은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다양한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수준의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특징을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종합하여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활용할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있어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b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이미지에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대한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풍부한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정보를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포함한다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1" indent="-342900" marL="6858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복합적인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표현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초기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레이어의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저수준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특징과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레이어의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고수준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특징이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모두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반영되어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b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복합적이고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세부적인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표현이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가능하다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b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이는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복잡한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구분하거나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섬세한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차이를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반영할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단점</a:t>
            </a:r>
          </a:p>
          <a:p>
            <a:pPr algn="l" lvl="1" indent="-342900" marL="6858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계산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복잡성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증가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여러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레이어의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출력을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결합해야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하므로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계산량이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크게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증가하고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메모리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사용량도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늘어난다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1" indent="-342900" marL="6858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노이즈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증가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가능성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필요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이상의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세부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정보가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포함되어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노이즈가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증가할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. </a:t>
            </a:r>
            <a:b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특히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불필요한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세부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사항이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많아지면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중요한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특징이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묻힐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위험이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1" indent="-342900" marL="6858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과적합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가능성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모든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정보를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포함하기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때문에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모델이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데이터에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과적합될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가능성이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높아져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b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일반화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성능이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떨어질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. 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복잡한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특징을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모두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반영하여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세부적으로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분석하려면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레이어까지</a:t>
            </a:r>
            <a:b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</a:b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추출하는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것이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좋고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효율적인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계산과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적절한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일반화가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필요하다면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레이어에서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추출하는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것이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KoPubWorldDotum_Pro Medium"/>
              </a:rPr>
              <a:t>유리하다</a:t>
            </a:r>
            <a:r>
              <a:rPr lang="en-US" sz="27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965200"/>
            <a:ext cx="198247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2.Mission 3-2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를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User-based Filtering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으로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적용하는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</a:p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   (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서로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유사한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응답자들이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비슷한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스타일을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선호할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것이라는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)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959100"/>
            <a:ext cx="17640300" cy="707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3.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레이어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근처에서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특징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벡터를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추출하는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이유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일반화와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구체화의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균형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중간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레이어에서는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초기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레이어에서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감지하는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기본적인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형태</a:t>
            </a:r>
            <a:b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</a:b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모서리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텍스처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색상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레이어에서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감지하는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분류를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고유한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패턴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사이의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균형이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잡힌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b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특징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벡터를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얻을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이는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스타일이나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이미지에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일반화된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특징을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포함하면서도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b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지나치게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구체적이지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않게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추상화된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정보가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유지되는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지점이다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  <a:b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즉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스타일에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대해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효과적으로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응용될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일반화된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특징을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추출할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노이즈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감소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모델의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레이어는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분류를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고유한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담고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있어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클래스에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최적화되어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  <a:b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이는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스타일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차이를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구별하는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데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적합하지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않을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있으며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노이즈가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많이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포함될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  <a:b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중간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레이어는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구체적인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클래스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정보가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아닌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스타일을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효과적으로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구분할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노이즈가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b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적은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제공한다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유사도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계산의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효율성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중간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레이어의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벡터는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고유한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클래스에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맞춰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세분화되지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않고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스타일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b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일반적인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차이를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반영하므로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유사도를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계산할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과적합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없이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유효한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유사도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측정을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가능하게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한다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  <a:b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이는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여러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스타일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유사도를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효과적으로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측정해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응답자의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선호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스타일을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예측하는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데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ans CJK KR Regular"/>
              </a:rPr>
              <a:t>유리하다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965200"/>
            <a:ext cx="198247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2.Mission 3-2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를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User-based Filtering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으로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적용하는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</a:p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   (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서로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유사한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응답자들이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비슷한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스타일을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선호할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것이라는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)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6700" y="2641600"/>
            <a:ext cx="18376900" cy="681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4.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마지막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레이어와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첫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레이어를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사용하지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않는</a:t>
            </a:r>
            <a:r>
              <a:rPr lang="en-US" sz="2900" b="tru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KoPubWorldDotum_Pro Medium"/>
              </a:rPr>
              <a:t>이유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초기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레이어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이미지의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단순한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저수준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색상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가장자리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등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)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추출하기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때문에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고차원적인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정보를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담기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어렵다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따라서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미세한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파악하기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어렵고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정확히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구분하기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힘들다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1" indent="-342900" marL="7112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응답자들의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여부를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파악하기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위해서는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지나치게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일반화된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되어버려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본질적인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반영하지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못한다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1" indent="-342900" marL="7112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결론적으로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레이어를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이유는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일반화와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구체화의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균형을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맞춘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얻기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위해서이다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레이어는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지나치게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구체적이거나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세분화된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정보는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배제하면서도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구분하기에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충분히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유의미한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정보를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제공한다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생성된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대표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계산하여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그룹을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형성한다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들어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측정할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Validation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새로운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대한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여부를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그룹에서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해당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바탕으로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수행한다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들어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응답자들이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스타일이라면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"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"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965200"/>
            <a:ext cx="198247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2.Mission 3-2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를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User-based Filtering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으로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적용하는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</a:p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   (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서로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유사한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응답자들이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비슷한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스타일을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선호할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것이라는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)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7700" y="2997200"/>
            <a:ext cx="16954500" cy="715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마지막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레이어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: 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마지막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레이어의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벡터는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클래스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분류를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위해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최적화되어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있어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고유한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특징을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지나치게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반영할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이런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경우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스타일이라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하더라도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클래스가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다르면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유사도가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크게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낮아질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있고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동일한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취향을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가진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응답자나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비슷한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분류하기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어려워질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또한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마지막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레이어는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분류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문제에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필요한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세부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정보가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너무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많아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지나치게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세분화된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특징을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포함한다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b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이는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사용자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일반적인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패턴을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파악하는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데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오히려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방해가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될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장단점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장점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개개인의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취향을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고려하여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맞춤형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예측을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수행할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b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타일에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선호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데이터가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충분히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쌓일수록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예측의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정확도가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증가할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1" indent="-342900" marL="723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단점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새로운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스타일에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데이터가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부족한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경우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그룹이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형성되지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않아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예측이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어려울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있으며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, 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응답자의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선호도가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전체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많이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포함되어야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성능이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올라가는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경향이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선호가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분산되어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있을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때는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효과가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떨어질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977900"/>
            <a:ext cx="198247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2.Mission 3-2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를</a:t>
            </a: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 User-based Filtering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으로</a:t>
            </a: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적용하는</a:t>
            </a: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</a:p>
          <a:p>
            <a:pPr algn="l" lvl="0">
              <a:lnSpc>
                <a:spcPct val="99600"/>
              </a:lnSpc>
            </a:pP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   (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서로</a:t>
            </a: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유사한</a:t>
            </a: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응답자들이</a:t>
            </a: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비슷한</a:t>
            </a: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스타일을</a:t>
            </a: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선호할</a:t>
            </a: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것이라는</a:t>
            </a: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8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  <a:r>
              <a:rPr lang="en-US" sz="4800" b="false" i="false" u="none" strike="noStrike">
                <a:solidFill>
                  <a:srgbClr val="1F3775"/>
                </a:solidFill>
                <a:latin typeface="Noto Sans CJK KR Bold"/>
              </a:rPr>
              <a:t>)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20700" y="3543300"/>
            <a:ext cx="17322800" cy="419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구현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방법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ResNet-18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중간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레이어에서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추출한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이미지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계산한다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측정할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찾기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위해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높은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그룹을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형성한다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Validation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새로운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대한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여부를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해당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스타일들의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여부를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바탕으로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수행한다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 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들어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‘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클래식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’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선호한다면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‘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클래식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’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‘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미니멀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’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가능성이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있다고</a:t>
            </a:r>
            <a:b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방식이다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965200"/>
            <a:ext cx="198247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3.Mission 3-2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를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User-based Filtering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으로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적용하는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</a:p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   (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서로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유사한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응답자들이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비슷한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스타일을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선호할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것이라는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)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2600" y="3517900"/>
            <a:ext cx="17424400" cy="367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장단점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장점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대한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적더라도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바탕으로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 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범용성을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높일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대한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부족해도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유사도만으로</a:t>
            </a:r>
            <a:b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가능해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빠르게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학습할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단점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개개인의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취향보다는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초점을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맞추므로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응답자의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고유한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취향을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반영하기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어렵다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높다고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해서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반드시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선호도가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일치하지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않을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예측의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정확도가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떨어질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가능성이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965200"/>
            <a:ext cx="198247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3.Mission 3-2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를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User-based Filtering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으로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적용하는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</a:p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   (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서로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유사한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응답자들이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비슷한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스타일을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선호할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것이라는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가정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)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895600"/>
            <a:ext cx="16103600" cy="577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이유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많이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이유는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크기보다는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초점을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맞추기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때문이다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추천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시스템이나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텍스트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마이닝과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같은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분야에서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비교할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가리키는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얼마나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비슷한지가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중요한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경우가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많다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크기의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영향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제거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길이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)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아닌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비교하는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방법이다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들어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다르더라도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같은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향하고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높게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나오므로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결과에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영향을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주지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않습니다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 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추천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시스템에서는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사용자의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행동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패턴이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비슷한지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여부가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중요하지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얼마나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많이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구매했는지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(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)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는</a:t>
            </a:r>
            <a:b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중요할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346200"/>
            <a:ext cx="198247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4.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유클리드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거리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기법이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아니라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코사인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유사도를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사용한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이유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2616200"/>
            <a:ext cx="17640300" cy="711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벡터의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희소성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희소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벡터에서도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성능이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좋습니다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 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예를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들어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대형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이미지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또는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텍스트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만들어진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많은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차원에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0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포함된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희소한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형태를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가집니다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이러한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희소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비교에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효율적이며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직관적인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결과를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제공합니다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일부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차원에서만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값을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공유해도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비슷하다면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높게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나타나기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때문입니다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203A77"/>
                </a:solidFill>
                <a:ea typeface="Noto Sans CJK KR Regular"/>
              </a:rPr>
              <a:t>고차원</a:t>
            </a:r>
            <a:r>
              <a:rPr lang="en-US" sz="2900" b="true" i="false" u="none" strike="noStrike">
                <a:solidFill>
                  <a:srgbClr val="203A77"/>
                </a:solidFill>
                <a:latin typeface="Noto Sans CJK KR Regular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Noto Sans CJK KR Regular"/>
              </a:rPr>
              <a:t>데이터에서의</a:t>
            </a:r>
            <a:r>
              <a:rPr lang="en-US" sz="2900" b="true" i="false" u="none" strike="noStrike">
                <a:solidFill>
                  <a:srgbClr val="203A77"/>
                </a:solidFill>
                <a:latin typeface="Noto Sans CJK KR Regular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Noto Sans CJK KR Regular"/>
              </a:rPr>
              <a:t>효율성</a:t>
            </a:r>
            <a:br>
              <a:rPr lang="ko-KR" sz="2900" b="true" i="false" u="none" strike="noStrike">
                <a:solidFill>
                  <a:srgbClr val="203A77"/>
                </a:solidFill>
                <a:ea typeface="Noto Sans CJK KR Regular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차원의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저주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(Curse of Dimensionality)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영향을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받습니다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즉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차원이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커질수록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실제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나타내는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한계가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생깁니다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반면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고차원에서도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초점을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맞추기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때문에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차원의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저주의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영향을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상대적으로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받습니다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요약해봤을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무시하고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비교함으로써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효율적인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구할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경우처럼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분석하기에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유용하기에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사용하였습니다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346200"/>
            <a:ext cx="161036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4.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유클리드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거리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기법이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아니라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코사인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유사도를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사용한</a:t>
            </a:r>
            <a:r>
              <a:rPr lang="en-US" sz="49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4900" b="false" i="false" u="none" strike="noStrike">
                <a:solidFill>
                  <a:srgbClr val="1F3775"/>
                </a:solidFill>
                <a:ea typeface="Noto Sans CJK KR Bold"/>
              </a:rPr>
              <a:t>이유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2895600"/>
            <a:ext cx="18376900" cy="661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고차원의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저주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(Curse of Dimensionality)</a:t>
            </a:r>
            <a:b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분석이나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학습에서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발생하는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문제로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차원이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증가할수록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공간의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기하급수적으로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커져</a:t>
            </a:r>
            <a:b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</a:b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효과적인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분석이나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학습이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어려워지는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현상을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말한다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개념은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다룰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나타나며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차원이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증가할수록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알고리즘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성능이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급격히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저하될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</a:p>
          <a:p>
            <a:pPr algn="l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코사인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유사도에서의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고차원의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저주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각도를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기준으로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측정하는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방식이다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1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가까울수록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같은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가리키며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0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가까울수록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서로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직교한다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고차원에서의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문제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차원이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높아질수록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대부분의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벡터들이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서로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직교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(orthogonal)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가까워진다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즉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각도가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비슷해지며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기반으로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구분하기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어려워진다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인해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제대로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평가하지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못할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가능성이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커진다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5.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고차원의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저주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Overall Process to Solving the 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4597400"/>
            <a:ext cx="16522700" cy="373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[Dataset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구성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트리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개수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</a:p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[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스타일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통계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결과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]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Validation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대한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  <a:b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</a:b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시각화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그래프로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표현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260600"/>
            <a:ext cx="165227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목표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주어진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(Training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Validation)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스타일별로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분석한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통계표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형식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데이터들의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명이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{W/T}_{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ID}_{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시대별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스타일별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}_{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성별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}.jpg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로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구성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조건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: 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Training, Validation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데이터에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대해서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각각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통계표를</a:t>
            </a:r>
            <a:r>
              <a:rPr lang="en-US" sz="3000" b="tru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true" i="false" u="none" strike="noStrike">
                <a:solidFill>
                  <a:srgbClr val="1F3775"/>
                </a:solidFill>
                <a:ea typeface="KoPubWorldDotum_Pro Medium"/>
              </a:rPr>
              <a:t>작성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489200"/>
            <a:ext cx="17068800" cy="661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유클리드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거리에서의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고차원의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저주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직선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측정하는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방식이다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직접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계산하여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얼마나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떨어져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있는지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측정한다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고차원에서의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문제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차원이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증가할수록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기하급수적으로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증가하여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비슷해진다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고차원에서는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모든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서로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멀리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떨어져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기반의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판단이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어려워지고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의미를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잃게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코사인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유사도가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유클리드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거리보다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고차원에서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유리한</a:t>
            </a:r>
            <a:r>
              <a:rPr lang="en-US" sz="2900" b="tru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이유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벡터에서도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아닌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기준으로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측정하므로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유리할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-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중시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기준으로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하여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측정한다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 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고차원에서도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절대적인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관계없이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패턴이나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특징의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측정하는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적합하다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5.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고차원의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저주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5422900"/>
            <a:ext cx="6794500" cy="459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54900" y="5689600"/>
            <a:ext cx="10375900" cy="3111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8000" y="2603500"/>
            <a:ext cx="18376900" cy="330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-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무시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문서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이미지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특징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같은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데이터에서는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크기보다는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 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방향성이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중요하다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크기를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무시하고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각도만을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계산하기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때문에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 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비교할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효과적이다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-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왜곡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: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왜곡하게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된다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 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차원이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높아질수록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모든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동일한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거리를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가지게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되어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측정에서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의미가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없어질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5.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고차원의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저주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2628900"/>
            <a:ext cx="15824200" cy="314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결론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저주에서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방향성을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기준으로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측정하기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때문에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거리보다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유리하다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유클리드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차원이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증가할수록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거리가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비슷해져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의미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유사성을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찾기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어려워지지만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, </a:t>
            </a:r>
            <a:b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유사도는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벡터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간의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각도만을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고려하므로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고차원에서도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일정한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성능을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발휘할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5.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고차원의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저주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1358900"/>
            <a:ext cx="7416800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4700" y="4114800"/>
            <a:ext cx="8051800" cy="6134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실제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예측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수행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도출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336800"/>
            <a:ext cx="15824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Mission 3-2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전반적인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900" y="3060700"/>
            <a:ext cx="89281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우리는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문제를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최대한으로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이해하기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위해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여러번의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회의를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거쳤고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만족스러운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성과를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11900" y="2247900"/>
            <a:ext cx="11658600" cy="7962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실제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예측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수행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도출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336800"/>
            <a:ext cx="15824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Mission 3-2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전반적인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3060700"/>
            <a:ext cx="50800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우리가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이해한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내용을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최종적으로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다음과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같이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정리해보았다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실제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예측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수행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도출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336800"/>
            <a:ext cx="15824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Mission 3-2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전반적인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175000"/>
            <a:ext cx="17741900" cy="558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0190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이전의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1-2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에서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RESNET-18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모델을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학습시켰고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미션에서는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1-2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에서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생성된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Pretrained model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사용한다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 </a:t>
            </a:r>
          </a:p>
          <a:p>
            <a:pPr algn="l" lvl="0">
              <a:lnSpc>
                <a:spcPct val="160190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그리고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2-2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에서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도출했던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분류표에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따라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각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User_id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또는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비선호하는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Training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이미지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파일과</a:t>
            </a:r>
            <a:b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</a:b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Validation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이미지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파일을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이용할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것인데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먼저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각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유저들이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선호하는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스타일의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Training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이미지들을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모두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1-2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에서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학습되어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생성된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Pretrained Model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통과시켜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한다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 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이미지들의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특징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벡터들은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n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차원의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벡터이고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모든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벡터들은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같은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모델로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하였으므로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같은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차원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값을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가진다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따라서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각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특징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동일한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위치에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특징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요소의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평균을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구해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각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요소의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평균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사용자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생성한다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사용자의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벡터라고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실제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예측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수행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도출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336800"/>
            <a:ext cx="15824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Mission 3-2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전반적인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175000"/>
            <a:ext cx="17741900" cy="414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60190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앞의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과정에서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구한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사용자의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특징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가지고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Validation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이미지의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비선호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여부를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예측하여야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한다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60190"/>
              </a:lnSpc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Validation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이미지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또한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동일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모델로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하고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각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사용자의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특징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평균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비교한다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 </a:t>
            </a:r>
          </a:p>
          <a:p>
            <a:pPr algn="l" lvl="0">
              <a:lnSpc>
                <a:spcPct val="160190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비교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방법은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방식을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적용하였다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 </a:t>
            </a:r>
          </a:p>
          <a:p>
            <a:pPr algn="l" lvl="0">
              <a:lnSpc>
                <a:spcPct val="160190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방식은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비교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했을때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-1 ~ 1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값이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나오고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1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가까울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수록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유사하다고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 </a:t>
            </a:r>
          </a:p>
          <a:p>
            <a:pPr algn="l" lvl="0">
              <a:lnSpc>
                <a:spcPct val="160190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우리는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최선의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스타일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예측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위해서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유사도의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0.6 ~ 0.95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사이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0.05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단위로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나누어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어떤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가장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적합한지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확인하였다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 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3700" y="3670300"/>
            <a:ext cx="8153400" cy="645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82100" y="3670300"/>
            <a:ext cx="8940800" cy="5778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실제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예측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수행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도출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2336800"/>
            <a:ext cx="15824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지정에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따른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200" y="3111500"/>
            <a:ext cx="14795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우리는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예측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수행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다음과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같이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알아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12200" y="6578600"/>
            <a:ext cx="14224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...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77200" y="1358900"/>
            <a:ext cx="9398000" cy="8166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실제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예측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수행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도출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336800"/>
            <a:ext cx="15824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지정에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따른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200" y="3111500"/>
            <a:ext cx="5422900" cy="391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0230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우리는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예측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수행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수치를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다음과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같이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정의하였다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50230"/>
              </a:lnSpc>
              <a:buClr>
                <a:srgbClr val="203A77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Accuracy (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정확도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)</a:t>
            </a:r>
          </a:p>
          <a:p>
            <a:pPr algn="l" lvl="0" indent="-342900" marL="342900">
              <a:lnSpc>
                <a:spcPct val="150230"/>
              </a:lnSpc>
              <a:buClr>
                <a:srgbClr val="203A77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Precision (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정밀도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)</a:t>
            </a:r>
          </a:p>
          <a:p>
            <a:pPr algn="l" lvl="0" indent="-342900" marL="342900">
              <a:lnSpc>
                <a:spcPct val="150230"/>
              </a:lnSpc>
              <a:buClr>
                <a:srgbClr val="203A77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Recall (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재현율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)</a:t>
            </a:r>
          </a:p>
          <a:p>
            <a:pPr algn="l" lvl="0" indent="-342900" marL="342900">
              <a:lnSpc>
                <a:spcPct val="150230"/>
              </a:lnSpc>
              <a:buClr>
                <a:srgbClr val="203A77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F1 Score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1168400"/>
            <a:ext cx="7239000" cy="8369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실제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예측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수행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도출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336800"/>
            <a:ext cx="15824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지정에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따른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200" y="3111500"/>
            <a:ext cx="9334500" cy="391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0230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우리는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예측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수행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수치를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다음과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같이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정의하였다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 indent="-342900" marL="342900">
              <a:lnSpc>
                <a:spcPct val="150230"/>
              </a:lnSpc>
              <a:buClr>
                <a:srgbClr val="203A77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Accuracy (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정확도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)</a:t>
            </a:r>
          </a:p>
          <a:p>
            <a:pPr algn="l" lvl="0" indent="-342900" marL="342900">
              <a:lnSpc>
                <a:spcPct val="150230"/>
              </a:lnSpc>
              <a:buClr>
                <a:srgbClr val="203A77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Precision (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정밀도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)</a:t>
            </a:r>
          </a:p>
          <a:p>
            <a:pPr algn="l" lvl="0" indent="-342900" marL="342900">
              <a:lnSpc>
                <a:spcPct val="150230"/>
              </a:lnSpc>
              <a:buClr>
                <a:srgbClr val="203A77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Recall (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재현율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)</a:t>
            </a:r>
          </a:p>
          <a:p>
            <a:pPr algn="l" lvl="0" indent="-342900" marL="342900">
              <a:lnSpc>
                <a:spcPct val="150230"/>
              </a:lnSpc>
              <a:buClr>
                <a:srgbClr val="203A77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F1 Score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3594100"/>
            <a:ext cx="12242800" cy="6350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1168400"/>
            <a:ext cx="153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[Dataset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구성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500" b="false" i="false" u="none" strike="noStrike">
                <a:solidFill>
                  <a:srgbClr val="1F3775"/>
                </a:solidFill>
                <a:ea typeface="Noto Sans CJK KR Bold"/>
              </a:rPr>
              <a:t>확인</a:t>
            </a:r>
            <a:r>
              <a:rPr lang="en-US" sz="55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260600"/>
            <a:ext cx="16522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트리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파일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명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,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이미지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및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라벨링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총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개수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3060700"/>
            <a:ext cx="6578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내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폴더의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트리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구조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65100" y="5562600"/>
            <a:ext cx="52451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training_image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65100" y="6096000"/>
            <a:ext cx="52451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training_label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65100" y="6629400"/>
            <a:ext cx="52451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validation_image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65100" y="7162800"/>
            <a:ext cx="52451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validation_label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65100" y="4940300"/>
            <a:ext cx="52451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Dataset </a:t>
            </a:r>
            <a:r>
              <a:rPr lang="ko-KR" sz="3000" b="false" i="false" u="none" strike="noStrike">
                <a:solidFill>
                  <a:srgbClr val="1F3775"/>
                </a:solidFill>
                <a:ea typeface="KoPubWorldDotum_Pro Medium"/>
              </a:rPr>
              <a:t>폴더</a:t>
            </a:r>
            <a:r>
              <a:rPr lang="en-US" sz="3000" b="false" i="false" u="none" strike="noStrike">
                <a:solidFill>
                  <a:srgbClr val="1F3775"/>
                </a:solidFill>
                <a:latin typeface="KoPubWorldDotum_Pro Medium"/>
              </a:rPr>
              <a:t> </a:t>
            </a:r>
            <a:r>
              <a:rPr lang="ja-JP" sz="3000" b="false" i="false" u="none" strike="noStrike">
                <a:solidFill>
                  <a:srgbClr val="1F3775"/>
                </a:solidFill>
                <a:ea typeface="KoPubWorldDotum_Pro Medium"/>
              </a:rPr>
              <a:t>內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실제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예측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수행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도출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336800"/>
            <a:ext cx="15824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지정에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따른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187700"/>
            <a:ext cx="5765800" cy="251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 Model Performance Metrics -----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Accuracy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정확도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0.58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Precision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정밀도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0.45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Recall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재현율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0.20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F1 Score: 0.28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-------------------------------------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임계치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 0.95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23000" y="3187700"/>
            <a:ext cx="5765800" cy="267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 Model Performance Metrics -----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Accuracy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정확도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0.46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Precision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정밀도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0.41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Recall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재현율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0.74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F1 Score: 0.52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-------------------------------------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임계치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 0.9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8000" y="3187700"/>
            <a:ext cx="5765800" cy="303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 Model Performance Metrics -----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Accuracy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정확도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0.42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Precision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정밀도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Recall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재현율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0.92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F1 Score: 0.56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-------------------------------------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임계치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 0.85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300" y="6578600"/>
            <a:ext cx="5765800" cy="267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 Model Performance Metrics -----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Accuracy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정확도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0.42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Precision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정밀도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Recall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재현율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0.97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F1 Score: 0.57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-------------------------------------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임계치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 0.8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8400" y="6578600"/>
            <a:ext cx="5765800" cy="267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 Model Performance Metrics -----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Accuracy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정확도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Precision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정밀도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Recall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재현율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0.99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F1 Score: 0.57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-------------------------------------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임계치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 0.75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50700" y="6578600"/>
            <a:ext cx="5765800" cy="267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 Model Performance Metrics -----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Accuracy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정확도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Precision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정밀도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Recall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재현율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1.00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F1 Score: 0.57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-------------------------------------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임계치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 0.7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08800" y="2247900"/>
            <a:ext cx="10312400" cy="7239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실제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예측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수행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도출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2336800"/>
            <a:ext cx="15824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지정에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따른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900" y="3225800"/>
            <a:ext cx="5765800" cy="267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 Model Performance Metrics -----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Accuracy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정확도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Precision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정밀도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Recall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재현율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1.00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F1 Score: 0.57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-------------------------------------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임계치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 0.65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5300" y="6578600"/>
            <a:ext cx="5765800" cy="251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 Model Performance Metrics -----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Accuracy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정확도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Precision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정밀도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0.40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Recall (</a:t>
            </a: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재현율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): 1.00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F1 Score: 0.57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-------------------------------------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oPubWorldDotum_Pro Medium"/>
              </a:rPr>
              <a:t>임계치</a:t>
            </a:r>
            <a:r>
              <a:rPr lang="en-US" sz="2000" b="false" i="false" u="none" strike="noStrike">
                <a:solidFill>
                  <a:srgbClr val="000000"/>
                </a:solidFill>
                <a:latin typeface="KoPubWorldDotum_Pro Medium"/>
              </a:rPr>
              <a:t> 0.6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50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" y="1333500"/>
            <a:ext cx="16103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[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실제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예측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수행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결과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1F3775"/>
                </a:solidFill>
                <a:ea typeface="Noto Sans CJK KR Bold"/>
              </a:rPr>
              <a:t>도출</a:t>
            </a:r>
            <a:r>
              <a:rPr lang="en-US" sz="5000" b="false" i="false" u="none" strike="noStrike">
                <a:solidFill>
                  <a:srgbClr val="1F3775"/>
                </a:solidFill>
                <a:latin typeface="Noto Sans CJK KR Bold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9900" y="2336800"/>
            <a:ext cx="158242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문제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풀이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과정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속에서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알게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내용들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00" y="3098800"/>
            <a:ext cx="17576800" cy="661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문제를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풀면서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Item-based Filtering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직접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구현해보고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예측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시스템을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만들어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예측의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결과들을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코사인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값의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조절해보면서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예측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성능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수치에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대해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자세히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먼저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정확도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보면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낮아질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수록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정확도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또한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떨어졌다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정확도의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의미가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전체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샘플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중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맞게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예측한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샘플의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것을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생각할때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데이터이든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비선호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데이터이든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모두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높은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유사도를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가지고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있다는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것을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의미한다고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생각한다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두번째로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정밀도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에서는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정확도와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비슷하게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감소함에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따라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같이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감소하였다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낮아질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수록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이미지의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기준이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낮아져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실제로는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비선호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이미지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이지만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60%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밖에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안되는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낮은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모델의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기준에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의해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선호로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잘못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분류된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데이터가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많았다고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생각한다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반대로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true" i="false" u="none" strike="noStrike">
                <a:solidFill>
                  <a:srgbClr val="203A77"/>
                </a:solidFill>
                <a:ea typeface="KoPubWorldDotum_Pro Medium"/>
              </a:rPr>
              <a:t>재현율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감소할때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재현율은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증가하는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양상을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보였다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이것은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정밀도와는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반대로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임계치가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낮아질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수록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이미지의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기준이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낮아져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조금만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벡터와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유사해도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선호로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분류하여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어지간한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이미지는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모두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선호로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예측하게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되었다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66900" y="3530600"/>
            <a:ext cx="3009900" cy="3009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299200" y="1676400"/>
            <a:ext cx="5702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충북대학교</a:t>
            </a:r>
            <a:r>
              <a:rPr lang="en-US" sz="2400" b="true" i="false" u="none" strike="noStrike" spc="600">
                <a:solidFill>
                  <a:srgbClr val="1F3775"/>
                </a:solidFill>
                <a:latin typeface="KoPubWorldDotum_Pro Bold"/>
              </a:rPr>
              <a:t> </a:t>
            </a: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정보통신공학부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7500" y="7264400"/>
            <a:ext cx="3556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4800" b="false" i="false" u="none" strike="noStrike" spc="-300">
                <a:solidFill>
                  <a:srgbClr val="1F3775"/>
                </a:solidFill>
                <a:ea typeface="KoPubWorldDotum_Pro Bold"/>
              </a:rPr>
              <a:t>이규하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500" y="8191500"/>
            <a:ext cx="35687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5289"/>
              </a:lnSpc>
            </a:pP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팀장</a:t>
            </a:r>
            <a:r>
              <a:rPr lang="en-US" sz="2000" b="false" i="false" u="none" strike="noStrike" spc="-100">
                <a:solidFill>
                  <a:srgbClr val="1F3775"/>
                </a:solidFill>
                <a:latin typeface="KoPubWorldDotum_Pro Light"/>
              </a:rPr>
              <a:t>, 21</a:t>
            </a: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학번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14700" y="2044700"/>
            <a:ext cx="116713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4900" b="false" i="false" u="none" strike="noStrike" spc="-300">
                <a:solidFill>
                  <a:srgbClr val="1F3775"/>
                </a:solidFill>
                <a:latin typeface="KoPubWorldDotum_Pro Bold"/>
              </a:rPr>
              <a:t>TEAM SIGCOM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30800" y="3594100"/>
            <a:ext cx="13169900" cy="575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데이터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크리에이터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캠프에는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인공지능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분야로의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관심을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가지고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나아갈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해준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'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시발점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'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단순히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이론만으로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배우는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인공지능이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아니라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실습을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통해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실질적으로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체험하고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스스로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배워가고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다질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기회라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시작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부터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데이터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크리에이터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캠프의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활동이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많이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기다려졌다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맡은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포지션이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팀장인지라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팀원들의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의견을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프로젝트에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녹일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도왔다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서로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아는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부분과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모르는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부분이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제각각이고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역량의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영역도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그러하다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그래도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팀원들이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아이디어를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유연하고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많이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있도록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촉매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역할을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계속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해왔었다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과정을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통해서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서로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놓치고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부분을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자연스럽게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채워나갈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또한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팀원들과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함께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부딪혀보면서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인공지능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분야에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대해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재밌고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쉽게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배울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것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같다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일상의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주입식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강의보다는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실습을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통해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생각해보고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시행착오를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겪어보며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나은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도출해내는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법을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깨닫게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되었다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 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99200" y="1676400"/>
            <a:ext cx="5702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충북대학교</a:t>
            </a:r>
            <a:r>
              <a:rPr lang="en-US" sz="2400" b="true" i="false" u="none" strike="noStrike" spc="600">
                <a:solidFill>
                  <a:srgbClr val="1F3775"/>
                </a:solidFill>
                <a:latin typeface="KoPubWorldDotum_Pro Bold"/>
              </a:rPr>
              <a:t> </a:t>
            </a: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정보통신공학부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28800" y="3530600"/>
            <a:ext cx="3009900" cy="3009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49400" y="7226300"/>
            <a:ext cx="3556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4800" b="false" i="false" u="none" strike="noStrike" spc="-300">
                <a:solidFill>
                  <a:srgbClr val="1F3775"/>
                </a:solidFill>
                <a:ea typeface="KoPubWorldDotum_Pro Bold"/>
              </a:rPr>
              <a:t>곽도현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500" y="8128000"/>
            <a:ext cx="3568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5289"/>
              </a:lnSpc>
            </a:pP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팀원</a:t>
            </a:r>
            <a:r>
              <a:rPr lang="en-US" sz="2000" b="false" i="false" u="none" strike="noStrike" spc="-100">
                <a:solidFill>
                  <a:srgbClr val="1F3775"/>
                </a:solidFill>
                <a:latin typeface="KoPubWorldDotum_Pro Light"/>
              </a:rPr>
              <a:t>, 21</a:t>
            </a: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학번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14700" y="2044700"/>
            <a:ext cx="116713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4900" b="false" i="false" u="none" strike="noStrike" spc="-300">
                <a:solidFill>
                  <a:srgbClr val="1F3775"/>
                </a:solidFill>
                <a:latin typeface="KoPubWorldDotum_Pro Bold"/>
              </a:rPr>
              <a:t>TEAM SIGCOM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30800" y="3594100"/>
            <a:ext cx="13169900" cy="314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활동을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통해서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앞으로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미래에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'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개발자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'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라는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목표에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다가갈때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힘이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인공지능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분야의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역량을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기를수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평소에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듣기만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했던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분야인지라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미션들에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쉽게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접근하기가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어려웠는데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멘토링을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통해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공부에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대한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방향성과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자신감을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기를수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다양한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머신러닝의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기법들과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이론에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걸쳐서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실습까지를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한번에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경험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경험을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토대로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사회에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선한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영향을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미치게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하는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인공지능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개발자로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성장하고자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하는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목표가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생겼다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99200" y="1676400"/>
            <a:ext cx="5702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충북대학교</a:t>
            </a:r>
            <a:r>
              <a:rPr lang="en-US" sz="2400" b="true" i="false" u="none" strike="noStrike" spc="600">
                <a:solidFill>
                  <a:srgbClr val="1F3775"/>
                </a:solidFill>
                <a:latin typeface="KoPubWorldDotum_Pro Bold"/>
              </a:rPr>
              <a:t> </a:t>
            </a: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정보통신공학부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03400" y="3530600"/>
            <a:ext cx="3009900" cy="3009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24000" y="7226300"/>
            <a:ext cx="3556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4800" b="false" i="false" u="none" strike="noStrike" spc="-300">
                <a:solidFill>
                  <a:srgbClr val="1F3775"/>
                </a:solidFill>
                <a:ea typeface="KoPubWorldDotum_Pro Bold"/>
              </a:rPr>
              <a:t>강찬솔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2900" y="8216900"/>
            <a:ext cx="3568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5289"/>
              </a:lnSpc>
            </a:pP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팀원</a:t>
            </a:r>
            <a:r>
              <a:rPr lang="en-US" sz="2000" b="false" i="false" u="none" strike="noStrike" spc="-100">
                <a:solidFill>
                  <a:srgbClr val="1F3775"/>
                </a:solidFill>
                <a:latin typeface="KoPubWorldDotum_Pro Light"/>
              </a:rPr>
              <a:t>, 23</a:t>
            </a: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학번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14700" y="2044700"/>
            <a:ext cx="116713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4900" b="false" i="false" u="none" strike="noStrike" spc="-300">
                <a:solidFill>
                  <a:srgbClr val="1F3775"/>
                </a:solidFill>
                <a:latin typeface="KoPubWorldDotum_Pro Bold"/>
              </a:rPr>
              <a:t>TEAM SIGCOM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30800" y="3594100"/>
            <a:ext cx="13169900" cy="314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데이터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크리에이터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캠프를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통해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머신러닝과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딥러닝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영역에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대해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많이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배울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활동이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거의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처음이라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많이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햇갈리고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어디서부터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시작해야할지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몰랐었지만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같이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생각을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나누는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팀원들이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있었고</a:t>
            </a:r>
            <a:b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매주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멘토링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활동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덕분에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방향과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목표를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확립해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나갈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인공지능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분야로의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시작은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어려웠지만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활동을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통해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첫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단추를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정확히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잠구었다고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생각하며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앞으로도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다른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인공지능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분야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활동을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해낼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자신감이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생겼다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99200" y="1676400"/>
            <a:ext cx="5702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충북대학교</a:t>
            </a:r>
            <a:r>
              <a:rPr lang="en-US" sz="2400" b="true" i="false" u="none" strike="noStrike" spc="600">
                <a:solidFill>
                  <a:srgbClr val="1F3775"/>
                </a:solidFill>
                <a:latin typeface="KoPubWorldDotum_Pro Bold"/>
              </a:rPr>
              <a:t> </a:t>
            </a:r>
            <a:r>
              <a:rPr lang="ko-KR" sz="2400" b="true" i="false" u="none" strike="noStrike" spc="600">
                <a:solidFill>
                  <a:srgbClr val="1F3775"/>
                </a:solidFill>
                <a:ea typeface="KoPubWorldDotum_Pro Bold"/>
              </a:rPr>
              <a:t>정보통신공학부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52600" y="3530600"/>
            <a:ext cx="3009900" cy="3009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49400" y="7150100"/>
            <a:ext cx="3556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ko-KR" sz="4800" b="false" i="false" u="none" strike="noStrike" spc="-300">
                <a:solidFill>
                  <a:srgbClr val="1F3775"/>
                </a:solidFill>
                <a:ea typeface="KoPubWorldDotum_Pro Bold"/>
              </a:rPr>
              <a:t>허강민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7500" y="8128000"/>
            <a:ext cx="3568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5289"/>
              </a:lnSpc>
            </a:pP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팀원</a:t>
            </a:r>
            <a:r>
              <a:rPr lang="en-US" sz="2000" b="false" i="false" u="none" strike="noStrike" spc="-100">
                <a:solidFill>
                  <a:srgbClr val="1F3775"/>
                </a:solidFill>
                <a:latin typeface="KoPubWorldDotum_Pro Light"/>
              </a:rPr>
              <a:t>, 21</a:t>
            </a:r>
            <a:r>
              <a:rPr lang="ko-KR" sz="2000" b="false" i="false" u="none" strike="noStrike" spc="-100">
                <a:solidFill>
                  <a:srgbClr val="1F3775"/>
                </a:solidFill>
                <a:ea typeface="KoPubWorldDotum_Pro Light"/>
              </a:rPr>
              <a:t>학번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14700" y="2044700"/>
            <a:ext cx="116713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1019"/>
              </a:lnSpc>
            </a:pPr>
            <a:r>
              <a:rPr lang="en-US" sz="4900" b="false" i="false" u="none" strike="noStrike" spc="-300">
                <a:solidFill>
                  <a:srgbClr val="1F3775"/>
                </a:solidFill>
                <a:latin typeface="KoPubWorldDotum_Pro Bold"/>
              </a:rPr>
              <a:t>TEAM SIGCOM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30800" y="3263900"/>
            <a:ext cx="13169900" cy="627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데이터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크리에이터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캠프틀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통해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기초적인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머신러닝의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이해와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더불어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직접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학습을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시켜보며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조금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심화된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내용까지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전반적인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인공지능의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내용에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대하여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b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</a:b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몸소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체험할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좋았다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이론적인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부분과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학습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코드의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전체적인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흐름에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관련된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내용에서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먼저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이해한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부분은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팀원에게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설명하며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중간중간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비어있던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개념을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채울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조금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늦게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이해한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내용은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팀원이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나를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도와주며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서로의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부족한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부분을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발전시켰다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주로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맡았던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부분은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전반적인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코드와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학습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과정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중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필요한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수치들을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변화시키며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결과에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어떤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영향을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미치는지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학습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시간에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어떤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영향을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미치는지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확인하는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부분이었다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통해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학습에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관련된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여러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수치들의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역할을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있었고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적절한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수치를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찾아나가는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과정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속에서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학습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자체의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흐름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또한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이해하는데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도움이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되었다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나는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이번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데이터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크리에이터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캠프에서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인공지능의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전반적인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내용을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몸소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체험해보며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나를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한층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더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발전시킬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수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있어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 </a:t>
            </a:r>
            <a:r>
              <a:rPr lang="ko-KR" sz="2900" b="false" i="false" u="none" strike="noStrike">
                <a:solidFill>
                  <a:srgbClr val="203A77"/>
                </a:solidFill>
                <a:ea typeface="KoPubWorldDotum_Pro Medium"/>
              </a:rPr>
              <a:t>좋았다</a:t>
            </a:r>
            <a:r>
              <a:rPr lang="en-US" sz="2900" b="false" i="false" u="none" strike="noStrike">
                <a:solidFill>
                  <a:srgbClr val="203A77"/>
                </a:solidFill>
                <a:latin typeface="KoPubWorldDotum_Pro Medium"/>
              </a:rPr>
              <a:t>.</a:t>
            </a: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